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807141" y="1252122"/>
            <a:ext cx="182880" cy="182880"/>
          </a:xfrm>
          <a:prstGeom prst="cube">
            <a:avLst/>
          </a:prstGeom>
          <a:noFill/>
          <a:ln w="1270">
            <a:solidFill>
              <a:srgbClr val="A3FD4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069917" y="729930"/>
            <a:ext cx="182880" cy="182880"/>
          </a:xfrm>
          <a:prstGeom prst="rect">
            <a:avLst/>
          </a:prstGeom>
          <a:noFill/>
          <a:ln w="1270">
            <a:solidFill>
              <a:srgbClr val="141D2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75183" y="148540"/>
            <a:ext cx="182880" cy="182880"/>
          </a:xfrm>
          <a:prstGeom prst="triangle">
            <a:avLst/>
          </a:prstGeom>
          <a:noFill/>
          <a:ln w="1270">
            <a:solidFill>
              <a:srgbClr val="1600A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09838" y="1577119"/>
            <a:ext cx="182880" cy="182880"/>
          </a:xfrm>
          <a:prstGeom prst="triangle">
            <a:avLst/>
          </a:prstGeom>
          <a:noFill/>
          <a:ln w="1270">
            <a:solidFill>
              <a:srgbClr val="506FA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625380" y="1207491"/>
            <a:ext cx="182880" cy="182880"/>
          </a:xfrm>
          <a:prstGeom prst="sun">
            <a:avLst/>
          </a:prstGeom>
          <a:noFill/>
          <a:ln w="1270">
            <a:solidFill>
              <a:srgbClr val="03ED9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Citizenship: Navigating the Online World Responsibly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Welcome! This presentation will cover: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is Digital Citizenship?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9 Elements of Digital Citizenship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Online Safety and Security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Etiquette and Communication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Respecting Intellectual Property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Responsible Use of Technology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Becoming a Positive Digital Citizen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053181" y="411660"/>
            <a:ext cx="182880" cy="182880"/>
          </a:xfrm>
          <a:prstGeom prst="triangle">
            <a:avLst/>
          </a:prstGeom>
          <a:noFill/>
          <a:ln w="1270">
            <a:solidFill>
              <a:srgbClr val="B71E6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566701" y="4131516"/>
            <a:ext cx="182880" cy="182880"/>
          </a:xfrm>
          <a:prstGeom prst="rect">
            <a:avLst/>
          </a:prstGeom>
          <a:noFill/>
          <a:ln w="1270">
            <a:solidFill>
              <a:srgbClr val="0C04B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705295" y="1817879"/>
            <a:ext cx="182880" cy="182880"/>
          </a:xfrm>
          <a:prstGeom prst="triangle">
            <a:avLst/>
          </a:prstGeom>
          <a:noFill/>
          <a:ln w="1270">
            <a:solidFill>
              <a:srgbClr val="3346D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93148" y="1064842"/>
            <a:ext cx="182880" cy="182880"/>
          </a:xfrm>
          <a:prstGeom prst="triangle">
            <a:avLst/>
          </a:prstGeom>
          <a:noFill/>
          <a:ln w="1270">
            <a:solidFill>
              <a:srgbClr val="57BFC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788919" y="2849235"/>
            <a:ext cx="182880" cy="182880"/>
          </a:xfrm>
          <a:prstGeom prst="rect">
            <a:avLst/>
          </a:prstGeom>
          <a:noFill/>
          <a:ln w="1270">
            <a:solidFill>
              <a:srgbClr val="D38FA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Rights &amp; Responsibilities: Balancing Act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You have rights online, but you also have responsibilities.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Freedom of speech:  Express yourself responsibly.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Privacy: Protect your personal information.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Report inappropriate behavior.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 the rights of others.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86777" y="2221239"/>
            <a:ext cx="182880" cy="182880"/>
          </a:xfrm>
          <a:prstGeom prst="rect">
            <a:avLst/>
          </a:prstGeom>
          <a:noFill/>
          <a:ln w="1270">
            <a:solidFill>
              <a:srgbClr val="3B376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760089" y="2788179"/>
            <a:ext cx="182880" cy="182880"/>
          </a:xfrm>
          <a:prstGeom prst="triangle">
            <a:avLst/>
          </a:prstGeom>
          <a:noFill/>
          <a:ln w="1270">
            <a:solidFill>
              <a:srgbClr val="5EF73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95370" y="1096312"/>
            <a:ext cx="182880" cy="182880"/>
          </a:xfrm>
          <a:prstGeom prst="triangle">
            <a:avLst/>
          </a:prstGeom>
          <a:noFill/>
          <a:ln w="1270">
            <a:solidFill>
              <a:srgbClr val="BAFE4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0031" y="3484813"/>
            <a:ext cx="182880" cy="182880"/>
          </a:xfrm>
          <a:prstGeom prst="rect">
            <a:avLst/>
          </a:prstGeom>
          <a:noFill/>
          <a:ln w="1270">
            <a:solidFill>
              <a:srgbClr val="D0AD1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35119" y="1790855"/>
            <a:ext cx="182880" cy="182880"/>
          </a:xfrm>
          <a:prstGeom prst="triangle">
            <a:avLst/>
          </a:prstGeom>
          <a:noFill/>
          <a:ln w="1270">
            <a:solidFill>
              <a:srgbClr val="BDFB5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Health &amp; Wellness: Finding Balance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Technology can impact your physical and mental health.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Take breaks from screens.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aware of eye strain and repetitive strain injuries.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Manage your online time to avoid addiction and sleep problems.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Maintain a healthy balance between online and offline activities.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193265" y="3712546"/>
            <a:ext cx="182880" cy="182880"/>
          </a:xfrm>
          <a:prstGeom prst="cube">
            <a:avLst/>
          </a:prstGeom>
          <a:noFill/>
          <a:ln w="1270">
            <a:solidFill>
              <a:srgbClr val="A0FAC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633530" y="2918295"/>
            <a:ext cx="182880" cy="182880"/>
          </a:xfrm>
          <a:prstGeom prst="rect">
            <a:avLst/>
          </a:prstGeom>
          <a:noFill/>
          <a:ln w="1270">
            <a:solidFill>
              <a:srgbClr val="C366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193919" y="4537045"/>
            <a:ext cx="182880" cy="182880"/>
          </a:xfrm>
          <a:prstGeom prst="rect">
            <a:avLst/>
          </a:prstGeom>
          <a:noFill/>
          <a:ln w="1270">
            <a:solidFill>
              <a:srgbClr val="22394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265991" y="277499"/>
            <a:ext cx="182880" cy="182880"/>
          </a:xfrm>
          <a:prstGeom prst="rect">
            <a:avLst/>
          </a:prstGeom>
          <a:noFill/>
          <a:ln w="1270">
            <a:solidFill>
              <a:srgbClr val="0B821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344375" y="1708893"/>
            <a:ext cx="182880" cy="182880"/>
          </a:xfrm>
          <a:prstGeom prst="triangle">
            <a:avLst/>
          </a:prstGeom>
          <a:noFill/>
          <a:ln w="1270">
            <a:solidFill>
              <a:srgbClr val="7828B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Security: Protecting Yourself Online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security is about protecting yourself and your information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strong passwords.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careful about clicking on links in emails or on websites.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Install antivirus software.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Protect your personal information.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964393" y="2228026"/>
            <a:ext cx="182880" cy="182880"/>
          </a:xfrm>
          <a:prstGeom prst="sun">
            <a:avLst/>
          </a:prstGeom>
          <a:noFill/>
          <a:ln w="1270">
            <a:solidFill>
              <a:srgbClr val="B56B9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91085" y="519924"/>
            <a:ext cx="182880" cy="182880"/>
          </a:xfrm>
          <a:prstGeom prst="cube">
            <a:avLst/>
          </a:prstGeom>
          <a:noFill/>
          <a:ln w="1270">
            <a:solidFill>
              <a:srgbClr val="F146F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28739" y="1604984"/>
            <a:ext cx="182880" cy="182880"/>
          </a:xfrm>
          <a:prstGeom prst="triangle">
            <a:avLst/>
          </a:prstGeom>
          <a:noFill/>
          <a:ln w="1270">
            <a:solidFill>
              <a:srgbClr val="347C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64820" y="501196"/>
            <a:ext cx="182880" cy="182880"/>
          </a:xfrm>
          <a:prstGeom prst="sun">
            <a:avLst/>
          </a:prstGeom>
          <a:noFill/>
          <a:ln w="1270">
            <a:solidFill>
              <a:srgbClr val="207F2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592268" y="3331362"/>
            <a:ext cx="182880" cy="182880"/>
          </a:xfrm>
          <a:prstGeom prst="cube">
            <a:avLst/>
          </a:prstGeom>
          <a:noFill/>
          <a:ln w="1270">
            <a:solidFill>
              <a:srgbClr val="30883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Online Safety: Protecting Your Personal Information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Keep your personal information private.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Don't share your address, phone number, or school name online.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careful about who you talk to online.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Don't meet up with people you've only met online without adult supervision.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0175" y="1565440"/>
            <a:ext cx="182880" cy="182880"/>
          </a:xfrm>
          <a:prstGeom prst="sun">
            <a:avLst/>
          </a:prstGeom>
          <a:noFill/>
          <a:ln w="1270">
            <a:solidFill>
              <a:srgbClr val="7A3B92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862478" y="622407"/>
            <a:ext cx="182880" cy="182880"/>
          </a:xfrm>
          <a:prstGeom prst="rect">
            <a:avLst/>
          </a:prstGeom>
          <a:noFill/>
          <a:ln w="1270">
            <a:solidFill>
              <a:srgbClr val="3B3D6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06840" y="3206553"/>
            <a:ext cx="182880" cy="182880"/>
          </a:xfrm>
          <a:prstGeom prst="rect">
            <a:avLst/>
          </a:prstGeom>
          <a:noFill/>
          <a:ln w="1270">
            <a:solidFill>
              <a:srgbClr val="0F331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9406" y="207815"/>
            <a:ext cx="182880" cy="182880"/>
          </a:xfrm>
          <a:prstGeom prst="triangle">
            <a:avLst/>
          </a:prstGeom>
          <a:noFill/>
          <a:ln w="1270">
            <a:solidFill>
              <a:srgbClr val="9B71B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209351" y="3851845"/>
            <a:ext cx="182880" cy="182880"/>
          </a:xfrm>
          <a:prstGeom prst="triangle">
            <a:avLst/>
          </a:prstGeom>
          <a:noFill/>
          <a:ln w="1270">
            <a:solidFill>
              <a:srgbClr val="C010D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Cyberbullying: What To Do?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Cyberbullying is bullying that takes place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Don't respond to cyberbullies.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Save evidence of cyberbullying.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Block the cyberbully.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Report cyberbullying to a trusted adult.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754801" y="4221209"/>
            <a:ext cx="182880" cy="182880"/>
          </a:xfrm>
          <a:prstGeom prst="sun">
            <a:avLst/>
          </a:prstGeom>
          <a:noFill/>
          <a:ln w="1270">
            <a:solidFill>
              <a:srgbClr val="A160C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462966" y="1480787"/>
            <a:ext cx="182880" cy="182880"/>
          </a:xfrm>
          <a:prstGeom prst="triangle">
            <a:avLst/>
          </a:prstGeom>
          <a:noFill/>
          <a:ln w="1270">
            <a:solidFill>
              <a:srgbClr val="B78FF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46117" y="1284160"/>
            <a:ext cx="182880" cy="182880"/>
          </a:xfrm>
          <a:prstGeom prst="rect">
            <a:avLst/>
          </a:prstGeom>
          <a:noFill/>
          <a:ln w="1270">
            <a:solidFill>
              <a:srgbClr val="E1406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54227" y="1254841"/>
            <a:ext cx="182880" cy="182880"/>
          </a:xfrm>
          <a:prstGeom prst="rect">
            <a:avLst/>
          </a:prstGeom>
          <a:noFill/>
          <a:ln w="1270">
            <a:solidFill>
              <a:srgbClr val="35BD0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42687" y="1801783"/>
            <a:ext cx="182880" cy="182880"/>
          </a:xfrm>
          <a:prstGeom prst="triangle">
            <a:avLst/>
          </a:prstGeom>
          <a:noFill/>
          <a:ln w="1270">
            <a:solidFill>
              <a:srgbClr val="77174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Respecting Intellectual Property: Give Credit Where It's Due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Intellectual property includes things like music, movies, books, and software.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Don't download or share copyrighted material without permission.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Cite your sources when using information from others.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Understand the difference between fair use and copyright infringement.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35125" y="1488361"/>
            <a:ext cx="182880" cy="182880"/>
          </a:xfrm>
          <a:prstGeom prst="sun">
            <a:avLst/>
          </a:prstGeom>
          <a:noFill/>
          <a:ln w="1270">
            <a:solidFill>
              <a:srgbClr val="EAE6F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52942" y="2197482"/>
            <a:ext cx="182880" cy="182880"/>
          </a:xfrm>
          <a:prstGeom prst="rect">
            <a:avLst/>
          </a:prstGeom>
          <a:noFill/>
          <a:ln w="1270">
            <a:solidFill>
              <a:srgbClr val="9ACAE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995063" y="3411981"/>
            <a:ext cx="182880" cy="182880"/>
          </a:xfrm>
          <a:prstGeom prst="triangle">
            <a:avLst/>
          </a:prstGeom>
          <a:noFill/>
          <a:ln w="1270">
            <a:solidFill>
              <a:srgbClr val="AA82B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552163" y="3041294"/>
            <a:ext cx="182880" cy="182880"/>
          </a:xfrm>
          <a:prstGeom prst="triangle">
            <a:avLst/>
          </a:prstGeom>
          <a:noFill/>
          <a:ln w="1270">
            <a:solidFill>
              <a:srgbClr val="3C43C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6414" y="3775726"/>
            <a:ext cx="182880" cy="182880"/>
          </a:xfrm>
          <a:prstGeom prst="triangle">
            <a:avLst/>
          </a:prstGeom>
          <a:noFill/>
          <a:ln w="1270">
            <a:solidFill>
              <a:srgbClr val="91F28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Responsible Use of Technology: Making Good Choices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about the impact of your online actions.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technology for good, not for harm.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mindful of your digital footprint.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 positive role model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80471" y="755586"/>
            <a:ext cx="182880" cy="182880"/>
          </a:xfrm>
          <a:prstGeom prst="rect">
            <a:avLst/>
          </a:prstGeom>
          <a:noFill/>
          <a:ln w="1270">
            <a:solidFill>
              <a:srgbClr val="8F392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978535" y="1163468"/>
            <a:ext cx="182880" cy="182880"/>
          </a:xfrm>
          <a:prstGeom prst="triangle">
            <a:avLst/>
          </a:prstGeom>
          <a:noFill/>
          <a:ln w="1270">
            <a:solidFill>
              <a:srgbClr val="23171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70603" y="976897"/>
            <a:ext cx="182880" cy="182880"/>
          </a:xfrm>
          <a:prstGeom prst="rect">
            <a:avLst/>
          </a:prstGeom>
          <a:noFill/>
          <a:ln w="1270">
            <a:solidFill>
              <a:srgbClr val="A4398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690005" y="1471212"/>
            <a:ext cx="182880" cy="182880"/>
          </a:xfrm>
          <a:prstGeom prst="cube">
            <a:avLst/>
          </a:prstGeom>
          <a:noFill/>
          <a:ln w="1270">
            <a:solidFill>
              <a:srgbClr val="0D501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017553" y="4373718"/>
            <a:ext cx="182880" cy="182880"/>
          </a:xfrm>
          <a:prstGeom prst="cube">
            <a:avLst/>
          </a:prstGeom>
          <a:noFill/>
          <a:ln w="1270">
            <a:solidFill>
              <a:srgbClr val="C6502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Strong Passwords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strong password is your first line of defense!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a combination of uppercase and lowercase letters, numbers, and symbols.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Make your password at least 12 characters long.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Don't use personal information like your name or birthday.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a different password for each of your accounts.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Consider using a password manager.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554026" y="405577"/>
            <a:ext cx="182880" cy="182880"/>
          </a:xfrm>
          <a:prstGeom prst="triangle">
            <a:avLst/>
          </a:prstGeom>
          <a:noFill/>
          <a:ln w="1270">
            <a:solidFill>
              <a:srgbClr val="90456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02254" y="4061556"/>
            <a:ext cx="182880" cy="182880"/>
          </a:xfrm>
          <a:prstGeom prst="cube">
            <a:avLst/>
          </a:prstGeom>
          <a:noFill/>
          <a:ln w="1270">
            <a:solidFill>
              <a:srgbClr val="AA118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76210" y="3074754"/>
            <a:ext cx="182880" cy="182880"/>
          </a:xfrm>
          <a:prstGeom prst="cube">
            <a:avLst/>
          </a:prstGeom>
          <a:noFill/>
          <a:ln w="1270">
            <a:solidFill>
              <a:srgbClr val="2B820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04875" y="2307877"/>
            <a:ext cx="182880" cy="182880"/>
          </a:xfrm>
          <a:prstGeom prst="cube">
            <a:avLst/>
          </a:prstGeom>
          <a:noFill/>
          <a:ln w="1270">
            <a:solidFill>
              <a:srgbClr val="281CA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48064" y="1124956"/>
            <a:ext cx="182880" cy="182880"/>
          </a:xfrm>
          <a:prstGeom prst="sun">
            <a:avLst/>
          </a:prstGeom>
          <a:noFill/>
          <a:ln w="1270">
            <a:solidFill>
              <a:srgbClr val="478CC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Avoiding Phishing Scams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Phishing is an attempt to trick you into giving away your personal information.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wary of emails or websites that ask for your password or credit card number.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Check the sender's email address carefully.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Don't click on links in emails from unknown senders.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 directly to the website instead of clicking on a link in an email.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58861" y="2504176"/>
            <a:ext cx="182880" cy="182880"/>
          </a:xfrm>
          <a:prstGeom prst="rect">
            <a:avLst/>
          </a:prstGeom>
          <a:noFill/>
          <a:ln w="1270">
            <a:solidFill>
              <a:srgbClr val="E36222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483590" y="2953678"/>
            <a:ext cx="182880" cy="182880"/>
          </a:xfrm>
          <a:prstGeom prst="sun">
            <a:avLst/>
          </a:prstGeom>
          <a:noFill/>
          <a:ln w="1270">
            <a:solidFill>
              <a:srgbClr val="5012C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797926" y="2651205"/>
            <a:ext cx="182880" cy="182880"/>
          </a:xfrm>
          <a:prstGeom prst="rect">
            <a:avLst/>
          </a:prstGeom>
          <a:noFill/>
          <a:ln w="1270">
            <a:solidFill>
              <a:srgbClr val="AE55A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111710" y="3788522"/>
            <a:ext cx="182880" cy="182880"/>
          </a:xfrm>
          <a:prstGeom prst="sun">
            <a:avLst/>
          </a:prstGeom>
          <a:noFill/>
          <a:ln w="1270">
            <a:solidFill>
              <a:srgbClr val="500D6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368356" y="2269981"/>
            <a:ext cx="182880" cy="182880"/>
          </a:xfrm>
          <a:prstGeom prst="cube">
            <a:avLst/>
          </a:prstGeom>
          <a:noFill/>
          <a:ln w="1270">
            <a:solidFill>
              <a:srgbClr val="9E918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Protecting Your Privacy on Social Media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Social media platforms collect a lot of your data. You can protect yourself: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Review your privacy settings and adjust them.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Think before you post. Future employers, friends, and family can see it.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Control what you share.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07550" y="1697186"/>
            <a:ext cx="182880" cy="182880"/>
          </a:xfrm>
          <a:prstGeom prst="triangle">
            <a:avLst/>
          </a:prstGeom>
          <a:noFill/>
          <a:ln w="1270">
            <a:solidFill>
              <a:srgbClr val="805E9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744760" y="2738716"/>
            <a:ext cx="182880" cy="182880"/>
          </a:xfrm>
          <a:prstGeom prst="cube">
            <a:avLst/>
          </a:prstGeom>
          <a:noFill/>
          <a:ln w="1270">
            <a:solidFill>
              <a:srgbClr val="8DF40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6436" y="2065414"/>
            <a:ext cx="182880" cy="182880"/>
          </a:xfrm>
          <a:prstGeom prst="sun">
            <a:avLst/>
          </a:prstGeom>
          <a:noFill/>
          <a:ln w="1270">
            <a:solidFill>
              <a:srgbClr val="46E43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719552" y="1615867"/>
            <a:ext cx="182880" cy="182880"/>
          </a:xfrm>
          <a:prstGeom prst="rect">
            <a:avLst/>
          </a:prstGeom>
          <a:noFill/>
          <a:ln w="1270">
            <a:solidFill>
              <a:srgbClr val="2C981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72379" y="1577903"/>
            <a:ext cx="182880" cy="182880"/>
          </a:xfrm>
          <a:prstGeom prst="rect">
            <a:avLst/>
          </a:prstGeom>
          <a:noFill/>
          <a:ln w="1270">
            <a:solidFill>
              <a:srgbClr val="6B806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Digital Citizenship?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citizenship is about using technology responsibly, ethically, and safely. It's about being a good citizen in the digital world, just like being a good citizen in your community. It involves understanding your rights and responsibilities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13376" y="1730400"/>
            <a:ext cx="182880" cy="182880"/>
          </a:xfrm>
          <a:prstGeom prst="rect">
            <a:avLst/>
          </a:prstGeom>
          <a:noFill/>
          <a:ln w="1270">
            <a:solidFill>
              <a:srgbClr val="A19872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751325" y="4135368"/>
            <a:ext cx="182880" cy="182880"/>
          </a:xfrm>
          <a:prstGeom prst="rect">
            <a:avLst/>
          </a:prstGeom>
          <a:noFill/>
          <a:ln w="1270">
            <a:solidFill>
              <a:srgbClr val="705AD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032876" y="2179536"/>
            <a:ext cx="182880" cy="182880"/>
          </a:xfrm>
          <a:prstGeom prst="cube">
            <a:avLst/>
          </a:prstGeom>
          <a:noFill/>
          <a:ln w="1270">
            <a:solidFill>
              <a:srgbClr val="23021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14179" y="59668"/>
            <a:ext cx="182880" cy="182880"/>
          </a:xfrm>
          <a:prstGeom prst="sun">
            <a:avLst/>
          </a:prstGeom>
          <a:noFill/>
          <a:ln w="1270">
            <a:solidFill>
              <a:srgbClr val="F69E1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984878" y="2860113"/>
            <a:ext cx="182880" cy="182880"/>
          </a:xfrm>
          <a:prstGeom prst="rect">
            <a:avLst/>
          </a:prstGeom>
          <a:noFill/>
          <a:ln w="1270">
            <a:solidFill>
              <a:srgbClr val="857C82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Think Before You Post!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Before you post anything online, ask yourself: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Would I say this to someone's face?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Could this be misinterpreted?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Could this hurt someone's feelings?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Could this damage my reputation?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Is this something I want the world to see?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26386" y="1096335"/>
            <a:ext cx="182880" cy="182880"/>
          </a:xfrm>
          <a:prstGeom prst="sun">
            <a:avLst/>
          </a:prstGeom>
          <a:noFill/>
          <a:ln w="1270">
            <a:solidFill>
              <a:srgbClr val="26BA1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206861" y="70252"/>
            <a:ext cx="182880" cy="182880"/>
          </a:xfrm>
          <a:prstGeom prst="sun">
            <a:avLst/>
          </a:prstGeom>
          <a:noFill/>
          <a:ln w="1270">
            <a:solidFill>
              <a:srgbClr val="3B6B0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159761" y="84454"/>
            <a:ext cx="182880" cy="182880"/>
          </a:xfrm>
          <a:prstGeom prst="rect">
            <a:avLst/>
          </a:prstGeom>
          <a:noFill/>
          <a:ln w="1270">
            <a:solidFill>
              <a:srgbClr val="BB394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384793" y="2810890"/>
            <a:ext cx="182880" cy="182880"/>
          </a:xfrm>
          <a:prstGeom prst="cube">
            <a:avLst/>
          </a:prstGeom>
          <a:noFill/>
          <a:ln w="1270">
            <a:solidFill>
              <a:srgbClr val="E3D11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138045" y="3505866"/>
            <a:ext cx="182880" cy="182880"/>
          </a:xfrm>
          <a:prstGeom prst="triangle">
            <a:avLst/>
          </a:prstGeom>
          <a:noFill/>
          <a:ln w="1270">
            <a:solidFill>
              <a:srgbClr val="1F9E5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a Positive Digital Citizen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your online presence to make a positive impact.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Share positive content.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Stand up to cyberbullying.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 helpful and supportive member of online communities.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your voice to advocate for important issues.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81291" y="2957411"/>
            <a:ext cx="182880" cy="182880"/>
          </a:xfrm>
          <a:prstGeom prst="rect">
            <a:avLst/>
          </a:prstGeom>
          <a:noFill/>
          <a:ln w="1270">
            <a:solidFill>
              <a:srgbClr val="6CCAA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845130" y="3715402"/>
            <a:ext cx="182880" cy="182880"/>
          </a:xfrm>
          <a:prstGeom prst="sun">
            <a:avLst/>
          </a:prstGeom>
          <a:noFill/>
          <a:ln w="1270">
            <a:solidFill>
              <a:srgbClr val="8E373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395449" y="4127414"/>
            <a:ext cx="182880" cy="182880"/>
          </a:xfrm>
          <a:prstGeom prst="sun">
            <a:avLst/>
          </a:prstGeom>
          <a:noFill/>
          <a:ln w="1270">
            <a:solidFill>
              <a:srgbClr val="C984B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634129" y="1775750"/>
            <a:ext cx="182880" cy="182880"/>
          </a:xfrm>
          <a:prstGeom prst="sun">
            <a:avLst/>
          </a:prstGeom>
          <a:noFill/>
          <a:ln w="1270">
            <a:solidFill>
              <a:srgbClr val="D5F8D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690394" y="3373176"/>
            <a:ext cx="182880" cy="182880"/>
          </a:xfrm>
          <a:prstGeom prst="sun">
            <a:avLst/>
          </a:prstGeom>
          <a:noFill/>
          <a:ln w="1270">
            <a:solidFill>
              <a:srgbClr val="ACAAE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Footprint: What are you leaving Behind?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Everything you do online leaves a trace, and that trace is your Digital Footprint. This includes: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Social media posts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Comments on articles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Online purchases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Everything!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18118" y="3378703"/>
            <a:ext cx="182880" cy="182880"/>
          </a:xfrm>
          <a:prstGeom prst="rect">
            <a:avLst/>
          </a:prstGeom>
          <a:noFill/>
          <a:ln w="1270">
            <a:solidFill>
              <a:srgbClr val="19C95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549228" y="1177805"/>
            <a:ext cx="182880" cy="182880"/>
          </a:xfrm>
          <a:prstGeom prst="rect">
            <a:avLst/>
          </a:prstGeom>
          <a:noFill/>
          <a:ln w="1270">
            <a:solidFill>
              <a:srgbClr val="408DC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033358" y="2153204"/>
            <a:ext cx="182880" cy="182880"/>
          </a:xfrm>
          <a:prstGeom prst="rect">
            <a:avLst/>
          </a:prstGeom>
          <a:noFill/>
          <a:ln w="1270">
            <a:solidFill>
              <a:srgbClr val="1612E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38473" y="149582"/>
            <a:ext cx="182880" cy="182880"/>
          </a:xfrm>
          <a:prstGeom prst="sun">
            <a:avLst/>
          </a:prstGeom>
          <a:noFill/>
          <a:ln w="1270">
            <a:solidFill>
              <a:srgbClr val="27496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278856" y="3358288"/>
            <a:ext cx="182880" cy="182880"/>
          </a:xfrm>
          <a:prstGeom prst="cube">
            <a:avLst/>
          </a:prstGeom>
          <a:noFill/>
          <a:ln w="1270">
            <a:solidFill>
              <a:srgbClr val="1D3A2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Managing your Digital Footprint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Manage your digital footprint wisely: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Google yourself periodically to see what's out there.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Consider using privacy settings where available.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  *   Think carefully before posting.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60713" y="3210694"/>
            <a:ext cx="182880" cy="182880"/>
          </a:xfrm>
          <a:prstGeom prst="sun">
            <a:avLst/>
          </a:prstGeom>
          <a:noFill/>
          <a:ln w="1270">
            <a:solidFill>
              <a:srgbClr val="4C08A0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751809" y="1552903"/>
            <a:ext cx="182880" cy="182880"/>
          </a:xfrm>
          <a:prstGeom prst="rect">
            <a:avLst/>
          </a:prstGeom>
          <a:noFill/>
          <a:ln w="1270">
            <a:solidFill>
              <a:srgbClr val="23B4B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938400" y="804011"/>
            <a:ext cx="182880" cy="182880"/>
          </a:xfrm>
          <a:prstGeom prst="cube">
            <a:avLst/>
          </a:prstGeom>
          <a:noFill/>
          <a:ln w="1270">
            <a:solidFill>
              <a:srgbClr val="7C7F2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355615" y="2176606"/>
            <a:ext cx="182880" cy="182880"/>
          </a:xfrm>
          <a:prstGeom prst="triangle">
            <a:avLst/>
          </a:prstGeom>
          <a:noFill/>
          <a:ln w="1270">
            <a:solidFill>
              <a:srgbClr val="042EB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308737" y="4509060"/>
            <a:ext cx="182880" cy="182880"/>
          </a:xfrm>
          <a:prstGeom prst="cube">
            <a:avLst/>
          </a:prstGeom>
          <a:noFill/>
          <a:ln w="1270">
            <a:solidFill>
              <a:srgbClr val="3D21A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 Positive Online Presence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Tips for creating a positive online presence: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Share your passions: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Showcase your skills, hobbies, and interests.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authentic: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Let your personality shine through.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Engage positively: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Interact with others in a respectful and constructive manner.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Contribute to discussions: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Share your knowledge and insights.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 helpful resource: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Offer support and guidance to others.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59747" y="1937234"/>
            <a:ext cx="182880" cy="182880"/>
          </a:xfrm>
          <a:prstGeom prst="cube">
            <a:avLst/>
          </a:prstGeom>
          <a:noFill/>
          <a:ln w="1270">
            <a:solidFill>
              <a:srgbClr val="0155A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128315" y="3708934"/>
            <a:ext cx="182880" cy="182880"/>
          </a:xfrm>
          <a:prstGeom prst="sun">
            <a:avLst/>
          </a:prstGeom>
          <a:noFill/>
          <a:ln w="1270">
            <a:solidFill>
              <a:srgbClr val="0B2F6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044166" y="1883246"/>
            <a:ext cx="182880" cy="182880"/>
          </a:xfrm>
          <a:prstGeom prst="cube">
            <a:avLst/>
          </a:prstGeom>
          <a:noFill/>
          <a:ln w="1270">
            <a:solidFill>
              <a:srgbClr val="02700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781297" y="4093056"/>
            <a:ext cx="182880" cy="182880"/>
          </a:xfrm>
          <a:prstGeom prst="rect">
            <a:avLst/>
          </a:prstGeom>
          <a:noFill/>
          <a:ln w="1270">
            <a:solidFill>
              <a:srgbClr val="F1A1F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033276" y="2671167"/>
            <a:ext cx="182880" cy="182880"/>
          </a:xfrm>
          <a:prstGeom prst="rect">
            <a:avLst/>
          </a:prstGeom>
          <a:noFill/>
          <a:ln w="1270">
            <a:solidFill>
              <a:srgbClr val="E4338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Staying Safe on Public Wi-Fi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Public Wi-Fi networks can be risky because they are often unsecured.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Avoid accessing sensitive information, such as bank accounts or credit card numbers.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a Virtual Private Network (VPN) to encrypt your internet traffic.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Ensure that the website you're visiting is secure (look for "https" in the address bar).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01320" y="3041508"/>
            <a:ext cx="182880" cy="182880"/>
          </a:xfrm>
          <a:prstGeom prst="triangle">
            <a:avLst/>
          </a:prstGeom>
          <a:noFill/>
          <a:ln w="1270">
            <a:solidFill>
              <a:srgbClr val="162C6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773270" y="2579761"/>
            <a:ext cx="182880" cy="182880"/>
          </a:xfrm>
          <a:prstGeom prst="triangle">
            <a:avLst/>
          </a:prstGeom>
          <a:noFill/>
          <a:ln w="1270">
            <a:solidFill>
              <a:srgbClr val="1AB88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55901" y="1956584"/>
            <a:ext cx="182880" cy="182880"/>
          </a:xfrm>
          <a:prstGeom prst="cube">
            <a:avLst/>
          </a:prstGeom>
          <a:noFill/>
          <a:ln w="1270">
            <a:solidFill>
              <a:srgbClr val="BC4B1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624083" y="885514"/>
            <a:ext cx="182880" cy="182880"/>
          </a:xfrm>
          <a:prstGeom prst="sun">
            <a:avLst/>
          </a:prstGeom>
          <a:noFill/>
          <a:ln w="1270">
            <a:solidFill>
              <a:srgbClr val="2FE6B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722624" y="2876028"/>
            <a:ext cx="182880" cy="182880"/>
          </a:xfrm>
          <a:prstGeom prst="cube">
            <a:avLst/>
          </a:prstGeom>
          <a:noFill/>
          <a:ln w="1270">
            <a:solidFill>
              <a:srgbClr val="0ED20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Importance of Updating Software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Software updates often include security patches that fix vulnerabilities.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Enable automatic updates for your operating system, web browser, and other software.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cautious about installing software from untrusted sources.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Regularly scan your computer for viruses and malware.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79944" y="350529"/>
            <a:ext cx="182880" cy="182880"/>
          </a:xfrm>
          <a:prstGeom prst="sun">
            <a:avLst/>
          </a:prstGeom>
          <a:noFill/>
          <a:ln w="1270">
            <a:solidFill>
              <a:srgbClr val="DBF31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83011" y="3394986"/>
            <a:ext cx="182880" cy="182880"/>
          </a:xfrm>
          <a:prstGeom prst="rect">
            <a:avLst/>
          </a:prstGeom>
          <a:noFill/>
          <a:ln w="1270">
            <a:solidFill>
              <a:srgbClr val="DB863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80044" y="3050480"/>
            <a:ext cx="182880" cy="182880"/>
          </a:xfrm>
          <a:prstGeom prst="cube">
            <a:avLst/>
          </a:prstGeom>
          <a:noFill/>
          <a:ln w="1270">
            <a:solidFill>
              <a:srgbClr val="335BA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184701" y="2905929"/>
            <a:ext cx="182880" cy="182880"/>
          </a:xfrm>
          <a:prstGeom prst="sun">
            <a:avLst/>
          </a:prstGeom>
          <a:noFill/>
          <a:ln w="1270">
            <a:solidFill>
              <a:srgbClr val="BA1DA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373518" y="3213055"/>
            <a:ext cx="182880" cy="182880"/>
          </a:xfrm>
          <a:prstGeom prst="sun">
            <a:avLst/>
          </a:prstGeom>
          <a:noFill/>
          <a:ln w="1270">
            <a:solidFill>
              <a:srgbClr val="96325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citizenship and the future!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Let's build a safer and kinder internet together. It's everyone's responsiblity and we can do it!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86534" y="277424"/>
            <a:ext cx="182880" cy="182880"/>
          </a:xfrm>
          <a:prstGeom prst="rect">
            <a:avLst/>
          </a:prstGeom>
          <a:noFill/>
          <a:ln w="1270">
            <a:solidFill>
              <a:srgbClr val="066C4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701120" y="3791492"/>
            <a:ext cx="182880" cy="182880"/>
          </a:xfrm>
          <a:prstGeom prst="triangle">
            <a:avLst/>
          </a:prstGeom>
          <a:noFill/>
          <a:ln w="1270">
            <a:solidFill>
              <a:srgbClr val="C697F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260671" y="3180009"/>
            <a:ext cx="182880" cy="182880"/>
          </a:xfrm>
          <a:prstGeom prst="sun">
            <a:avLst/>
          </a:prstGeom>
          <a:noFill/>
          <a:ln w="1270">
            <a:solidFill>
              <a:srgbClr val="7AA16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34938" y="1954034"/>
            <a:ext cx="182880" cy="182880"/>
          </a:xfrm>
          <a:prstGeom prst="cube">
            <a:avLst/>
          </a:prstGeom>
          <a:noFill/>
          <a:ln w="1270">
            <a:solidFill>
              <a:srgbClr val="C7BD3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03605" y="2837652"/>
            <a:ext cx="182880" cy="182880"/>
          </a:xfrm>
          <a:prstGeom prst="sun">
            <a:avLst/>
          </a:prstGeom>
          <a:noFill/>
          <a:ln w="1270">
            <a:solidFill>
              <a:srgbClr val="29608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Conclusion: Be a Responsible Digital Citizen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citizenship is essential in today's world. By understanding your rights and responsibilities online, you can help create a safer, more positive, and more productive digital environment. Thank you!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91537" y="4343636"/>
            <a:ext cx="182880" cy="182880"/>
          </a:xfrm>
          <a:prstGeom prst="cube">
            <a:avLst/>
          </a:prstGeom>
          <a:noFill/>
          <a:ln w="1270">
            <a:solidFill>
              <a:srgbClr val="8EBF4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986452" y="3249462"/>
            <a:ext cx="182880" cy="182880"/>
          </a:xfrm>
          <a:prstGeom prst="cube">
            <a:avLst/>
          </a:prstGeom>
          <a:noFill/>
          <a:ln w="1270">
            <a:solidFill>
              <a:srgbClr val="93B82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73219" y="3571747"/>
            <a:ext cx="182880" cy="182880"/>
          </a:xfrm>
          <a:prstGeom prst="cube">
            <a:avLst/>
          </a:prstGeom>
          <a:noFill/>
          <a:ln w="1270">
            <a:solidFill>
              <a:srgbClr val="0B855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10617" y="1598937"/>
            <a:ext cx="182880" cy="182880"/>
          </a:xfrm>
          <a:prstGeom prst="triangle">
            <a:avLst/>
          </a:prstGeom>
          <a:noFill/>
          <a:ln w="1270">
            <a:solidFill>
              <a:srgbClr val="45E1F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23202" y="2313366"/>
            <a:ext cx="182880" cy="182880"/>
          </a:xfrm>
          <a:prstGeom prst="triangle">
            <a:avLst/>
          </a:prstGeom>
          <a:noFill/>
          <a:ln w="1270">
            <a:solidFill>
              <a:srgbClr val="D26B9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9 Elements of Digital Citizenship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Mike Ribble identified nine key themes: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Access: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Ensuring everyone has equal opportunities to access technology.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Commerce: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Understanding online buying and selling.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Communication: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Communicating effectively and appropriately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Literacy: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Learning how to use technology effectively and critically.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Etiquette: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Following online rules and manners (Netiquette).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Law: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Understanding the legal aspects of using technology.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Rights &amp; Responsibilities: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Knowing your rights and responsibilities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Health &amp; Wellness: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Being aware of the physical and psychological impacts of technology.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Security: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Protecting yourself and your information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42365" y="2127003"/>
            <a:ext cx="182880" cy="182880"/>
          </a:xfrm>
          <a:prstGeom prst="triangle">
            <a:avLst/>
          </a:prstGeom>
          <a:noFill/>
          <a:ln w="1270">
            <a:solidFill>
              <a:srgbClr val="322B0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530857" y="3531282"/>
            <a:ext cx="182880" cy="182880"/>
          </a:xfrm>
          <a:prstGeom prst="rect">
            <a:avLst/>
          </a:prstGeom>
          <a:noFill/>
          <a:ln w="1270">
            <a:solidFill>
              <a:srgbClr val="907C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7359" y="3420754"/>
            <a:ext cx="182880" cy="182880"/>
          </a:xfrm>
          <a:prstGeom prst="rect">
            <a:avLst/>
          </a:prstGeom>
          <a:noFill/>
          <a:ln w="1270">
            <a:solidFill>
              <a:srgbClr val="365CE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89860" y="3811560"/>
            <a:ext cx="182880" cy="182880"/>
          </a:xfrm>
          <a:prstGeom prst="triangle">
            <a:avLst/>
          </a:prstGeom>
          <a:noFill/>
          <a:ln w="1270">
            <a:solidFill>
              <a:srgbClr val="A1FBB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129887" y="1478859"/>
            <a:ext cx="182880" cy="182880"/>
          </a:xfrm>
          <a:prstGeom prst="rect">
            <a:avLst/>
          </a:prstGeom>
          <a:noFill/>
          <a:ln w="1270">
            <a:solidFill>
              <a:srgbClr val="7B563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Access: Bridging the Gap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access means that everyone should have the opportunity to use technology.  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about internet access, computers, and assistive technologies.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 need to work to close the digital divide and ensure equitable access for all.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1849" y="1311222"/>
            <a:ext cx="182880" cy="182880"/>
          </a:xfrm>
          <a:prstGeom prst="sun">
            <a:avLst/>
          </a:prstGeom>
          <a:noFill/>
          <a:ln w="1270">
            <a:solidFill>
              <a:srgbClr val="5FCB6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638799" y="3829679"/>
            <a:ext cx="182880" cy="182880"/>
          </a:xfrm>
          <a:prstGeom prst="triangle">
            <a:avLst/>
          </a:prstGeom>
          <a:noFill/>
          <a:ln w="1270">
            <a:solidFill>
              <a:srgbClr val="B1DC6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036711" y="2487768"/>
            <a:ext cx="182880" cy="182880"/>
          </a:xfrm>
          <a:prstGeom prst="cube">
            <a:avLst/>
          </a:prstGeom>
          <a:noFill/>
          <a:ln w="1270">
            <a:solidFill>
              <a:srgbClr val="29459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17165" y="3557548"/>
            <a:ext cx="182880" cy="182880"/>
          </a:xfrm>
          <a:prstGeom prst="rect">
            <a:avLst/>
          </a:prstGeom>
          <a:noFill/>
          <a:ln w="1270">
            <a:solidFill>
              <a:srgbClr val="1F797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077070" y="738383"/>
            <a:ext cx="182880" cy="182880"/>
          </a:xfrm>
          <a:prstGeom prst="triangle">
            <a:avLst/>
          </a:prstGeom>
          <a:noFill/>
          <a:ln w="1270">
            <a:solidFill>
              <a:srgbClr val="22F9F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Commerce: Smart Online Shopping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commerce involves the buying and selling of goods and services online.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 smart shopper!  Research products, read reviews, and use secure payment methods.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aware of scams and fraud.  If it sounds too good to be true, it probably is.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50826" y="4129790"/>
            <a:ext cx="182880" cy="182880"/>
          </a:xfrm>
          <a:prstGeom prst="triangle">
            <a:avLst/>
          </a:prstGeom>
          <a:noFill/>
          <a:ln w="1270">
            <a:solidFill>
              <a:srgbClr val="E5D38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785825" y="4054647"/>
            <a:ext cx="182880" cy="182880"/>
          </a:xfrm>
          <a:prstGeom prst="rect">
            <a:avLst/>
          </a:prstGeom>
          <a:noFill/>
          <a:ln w="1270">
            <a:solidFill>
              <a:srgbClr val="64A5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73862" y="22544"/>
            <a:ext cx="182880" cy="182880"/>
          </a:xfrm>
          <a:prstGeom prst="cube">
            <a:avLst/>
          </a:prstGeom>
          <a:noFill/>
          <a:ln w="1270">
            <a:solidFill>
              <a:srgbClr val="CE796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045928" y="35613"/>
            <a:ext cx="182880" cy="182880"/>
          </a:xfrm>
          <a:prstGeom prst="cube">
            <a:avLst/>
          </a:prstGeom>
          <a:noFill/>
          <a:ln w="1270">
            <a:solidFill>
              <a:srgbClr val="1BF3C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76382" y="2276743"/>
            <a:ext cx="182880" cy="182880"/>
          </a:xfrm>
          <a:prstGeom prst="rect">
            <a:avLst/>
          </a:prstGeom>
          <a:noFill/>
          <a:ln w="1270">
            <a:solidFill>
              <a:srgbClr val="1D0E8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Communication: Connect and Collaborate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communication is how we interact with others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Email, social media, video conferencing, and online forums are all examples.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Choose the right communication tool for the situation. 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clear, concise, and respectful in your communications.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44434" y="1581926"/>
            <a:ext cx="182880" cy="182880"/>
          </a:xfrm>
          <a:prstGeom prst="sun">
            <a:avLst/>
          </a:prstGeom>
          <a:noFill/>
          <a:ln w="1270">
            <a:solidFill>
              <a:srgbClr val="8CE77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150327" y="3435744"/>
            <a:ext cx="182880" cy="182880"/>
          </a:xfrm>
          <a:prstGeom prst="sun">
            <a:avLst/>
          </a:prstGeom>
          <a:noFill/>
          <a:ln w="1270">
            <a:solidFill>
              <a:srgbClr val="F1FE6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309084" y="375809"/>
            <a:ext cx="182880" cy="182880"/>
          </a:xfrm>
          <a:prstGeom prst="triangle">
            <a:avLst/>
          </a:prstGeom>
          <a:noFill/>
          <a:ln w="1270">
            <a:solidFill>
              <a:srgbClr val="92EAE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33069" y="3828677"/>
            <a:ext cx="182880" cy="182880"/>
          </a:xfrm>
          <a:prstGeom prst="sun">
            <a:avLst/>
          </a:prstGeom>
          <a:noFill/>
          <a:ln w="1270">
            <a:solidFill>
              <a:srgbClr val="87379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06267" y="3866592"/>
            <a:ext cx="182880" cy="182880"/>
          </a:xfrm>
          <a:prstGeom prst="cube">
            <a:avLst/>
          </a:prstGeom>
          <a:noFill/>
          <a:ln w="1270">
            <a:solidFill>
              <a:srgbClr val="87FA2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Literacy: Critical Thinking Online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literacy is the ability to find, evaluate, and use information effectively in a digital world.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Learn how to identify credible sources.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critical of information you find online.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Understand how to use technology effectively for learning and problem-solving.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287127" y="143486"/>
            <a:ext cx="182880" cy="182880"/>
          </a:xfrm>
          <a:prstGeom prst="triangle">
            <a:avLst/>
          </a:prstGeom>
          <a:noFill/>
          <a:ln w="1270">
            <a:solidFill>
              <a:srgbClr val="BACAC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949683" y="3512591"/>
            <a:ext cx="182880" cy="182880"/>
          </a:xfrm>
          <a:prstGeom prst="rect">
            <a:avLst/>
          </a:prstGeom>
          <a:noFill/>
          <a:ln w="1270">
            <a:solidFill>
              <a:srgbClr val="9E195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410919" y="3115779"/>
            <a:ext cx="182880" cy="182880"/>
          </a:xfrm>
          <a:prstGeom prst="cube">
            <a:avLst/>
          </a:prstGeom>
          <a:noFill/>
          <a:ln w="1270">
            <a:solidFill>
              <a:srgbClr val="F1AE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976923" y="2171702"/>
            <a:ext cx="182880" cy="182880"/>
          </a:xfrm>
          <a:prstGeom prst="cube">
            <a:avLst/>
          </a:prstGeom>
          <a:noFill/>
          <a:ln w="1270">
            <a:solidFill>
              <a:srgbClr val="BB047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531727" y="3361599"/>
            <a:ext cx="182880" cy="182880"/>
          </a:xfrm>
          <a:prstGeom prst="sun">
            <a:avLst/>
          </a:prstGeom>
          <a:noFill/>
          <a:ln w="1270">
            <a:solidFill>
              <a:srgbClr val="D3CFC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Etiquette (Netiquette): Online Manners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etiquette refers to the rules of online behavior.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before you post.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 respectful of others' opinions.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Avoid online arguments and cyberbullying.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 appropriate language.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Respect privacy.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29174" y="607783"/>
            <a:ext cx="182880" cy="182880"/>
          </a:xfrm>
          <a:prstGeom prst="rect">
            <a:avLst/>
          </a:prstGeom>
          <a:noFill/>
          <a:ln w="1270">
            <a:solidFill>
              <a:srgbClr val="81A6B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056354" y="2002337"/>
            <a:ext cx="182880" cy="182880"/>
          </a:xfrm>
          <a:prstGeom prst="sun">
            <a:avLst/>
          </a:prstGeom>
          <a:noFill/>
          <a:ln w="1270">
            <a:solidFill>
              <a:srgbClr val="CCDBF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233588" y="3761086"/>
            <a:ext cx="182880" cy="182880"/>
          </a:xfrm>
          <a:prstGeom prst="sun">
            <a:avLst/>
          </a:prstGeom>
          <a:noFill/>
          <a:ln w="1270">
            <a:solidFill>
              <a:srgbClr val="E6266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159341" y="3785121"/>
            <a:ext cx="182880" cy="182880"/>
          </a:xfrm>
          <a:prstGeom prst="cube">
            <a:avLst/>
          </a:prstGeom>
          <a:noFill/>
          <a:ln w="1270">
            <a:solidFill>
              <a:srgbClr val="9A2B3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25683" y="917338"/>
            <a:ext cx="182880" cy="182880"/>
          </a:xfrm>
          <a:prstGeom prst="cube">
            <a:avLst/>
          </a:prstGeom>
          <a:noFill/>
          <a:ln w="1270">
            <a:solidFill>
              <a:srgbClr val="5E232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Digital Law: Understanding the Rules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law covers the legal aspects of using technology.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Copyright and plagiarism: Don't steal other people's work.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Hacking and illegal downloads: These are crimes.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Cyberbullying and online harassment: These are against the law and harmful.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2025-02-24T11:05:51Z</dcterms:created>
  <dcterms:modified xsi:type="dcterms:W3CDTF">2025-02-24T11:05:51Z</dcterms:modified>
</cp:coreProperties>
</file>